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94" r:id="rId19"/>
    <p:sldId id="272" r:id="rId20"/>
    <p:sldId id="283" r:id="rId21"/>
    <p:sldId id="284" r:id="rId22"/>
    <p:sldId id="273" r:id="rId23"/>
    <p:sldId id="276" r:id="rId24"/>
    <p:sldId id="277" r:id="rId25"/>
    <p:sldId id="275" r:id="rId26"/>
    <p:sldId id="278" r:id="rId27"/>
    <p:sldId id="279" r:id="rId28"/>
    <p:sldId id="280" r:id="rId29"/>
    <p:sldId id="281" r:id="rId30"/>
    <p:sldId id="282" r:id="rId31"/>
    <p:sldId id="2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31315" y="2090103"/>
            <a:ext cx="9144000" cy="2387600"/>
          </a:xfrm>
        </p:spPr>
        <p:txBody>
          <a:bodyPr>
            <a:normAutofit/>
          </a:bodyPr>
          <a:lstStyle/>
          <a:p>
            <a:r>
              <a:rPr lang="en-US" b="1" dirty="0">
                <a:solidFill>
                  <a:schemeClr val="accent5">
                    <a:lumMod val="50000"/>
                  </a:schemeClr>
                </a:solidFill>
              </a:rPr>
              <a:t>SIWES II DEFENCE</a:t>
            </a:r>
            <a:br>
              <a:rPr lang="en-US" dirty="0"/>
            </a:br>
            <a:r>
              <a:rPr lang="en-US" sz="3555" dirty="0"/>
              <a:t>Department of computer science and engineering</a:t>
            </a:r>
            <a:endParaRPr lang="en-US" sz="3555" dirty="0"/>
          </a:p>
        </p:txBody>
      </p:sp>
      <p:sp>
        <p:nvSpPr>
          <p:cNvPr id="3" name="Subtitle 2"/>
          <p:cNvSpPr>
            <a:spLocks noGrp="1"/>
          </p:cNvSpPr>
          <p:nvPr>
            <p:ph type="subTitle" idx="1"/>
          </p:nvPr>
        </p:nvSpPr>
        <p:spPr>
          <a:xfrm>
            <a:off x="1524000" y="4477703"/>
            <a:ext cx="9144000" cy="1655762"/>
          </a:xfrm>
        </p:spPr>
        <p:txBody>
          <a:bodyPr/>
          <a:lstStyle/>
          <a:p>
            <a:r>
              <a:rPr lang="en-US" sz="1800"/>
              <a:t>by</a:t>
            </a:r>
            <a:endParaRPr lang="en-US" sz="1800"/>
          </a:p>
          <a:p>
            <a:r>
              <a:rPr lang="en-US" b="1">
                <a:solidFill>
                  <a:schemeClr val="accent5">
                    <a:lumMod val="50000"/>
                  </a:schemeClr>
                </a:solidFill>
              </a:rPr>
              <a:t>Olaniran, Olarotimi Ademola</a:t>
            </a:r>
            <a:endParaRPr lang="en-US" b="1">
              <a:solidFill>
                <a:schemeClr val="accent5">
                  <a:lumMod val="50000"/>
                </a:schemeClr>
              </a:solidFill>
            </a:endParaRPr>
          </a:p>
          <a:p>
            <a:r>
              <a:rPr lang="en-US"/>
              <a:t>CSC/2017/109</a:t>
            </a:r>
            <a:endParaRPr lang="en-US"/>
          </a:p>
        </p:txBody>
      </p:sp>
      <p:pic>
        <p:nvPicPr>
          <p:cNvPr id="4" name="Picture 3" descr="307094139_406494248310486_8103920107705246650_n"/>
          <p:cNvPicPr>
            <a:picLocks noChangeAspect="1"/>
          </p:cNvPicPr>
          <p:nvPr/>
        </p:nvPicPr>
        <p:blipFill>
          <a:blip r:embed="rId1"/>
          <a:stretch>
            <a:fillRect/>
          </a:stretch>
        </p:blipFill>
        <p:spPr>
          <a:xfrm>
            <a:off x="5524500" y="1061085"/>
            <a:ext cx="1143000" cy="1143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pic>
        <p:nvPicPr>
          <p:cNvPr id="4" name="Content Placeholder 3" descr="jsxsyntax"/>
          <p:cNvPicPr>
            <a:picLocks noChangeAspect="1"/>
          </p:cNvPicPr>
          <p:nvPr>
            <p:ph idx="1"/>
          </p:nvPr>
        </p:nvPicPr>
        <p:blipFill>
          <a:blip r:embed="rId1"/>
          <a:stretch>
            <a:fillRect/>
          </a:stretch>
        </p:blipFill>
        <p:spPr>
          <a:xfrm>
            <a:off x="564515" y="365125"/>
            <a:ext cx="10626090" cy="5751195"/>
          </a:xfrm>
          <a:prstGeom prst="rect">
            <a:avLst/>
          </a:prstGeom>
        </p:spPr>
      </p:pic>
      <p:sp>
        <p:nvSpPr>
          <p:cNvPr id="5" name="Text Box 4"/>
          <p:cNvSpPr txBox="1"/>
          <p:nvPr/>
        </p:nvSpPr>
        <p:spPr>
          <a:xfrm>
            <a:off x="3506470" y="6339205"/>
            <a:ext cx="4064000" cy="368300"/>
          </a:xfrm>
          <a:prstGeom prst="rect">
            <a:avLst/>
          </a:prstGeom>
          <a:noFill/>
        </p:spPr>
        <p:txBody>
          <a:bodyPr wrap="square" rtlCol="0">
            <a:spAutoFit/>
          </a:bodyPr>
          <a:p>
            <a:r>
              <a:rPr lang="en-US" altLang="en-GB"/>
              <a:t>Reactjs Syntax and Folder structure</a:t>
            </a:r>
            <a:endParaRPr lang="en-US" alt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descr="jsx2"/>
          <p:cNvPicPr>
            <a:picLocks noChangeAspect="1"/>
          </p:cNvPicPr>
          <p:nvPr>
            <p:ph idx="1"/>
          </p:nvPr>
        </p:nvPicPr>
        <p:blipFill>
          <a:blip r:embed="rId1"/>
          <a:stretch>
            <a:fillRect/>
          </a:stretch>
        </p:blipFill>
        <p:spPr>
          <a:xfrm>
            <a:off x="640715" y="365125"/>
            <a:ext cx="10911205" cy="5494020"/>
          </a:xfrm>
          <a:prstGeom prst="rect">
            <a:avLst/>
          </a:prstGeom>
        </p:spPr>
      </p:pic>
      <p:sp>
        <p:nvSpPr>
          <p:cNvPr id="5" name="Text Box 4"/>
          <p:cNvSpPr txBox="1"/>
          <p:nvPr/>
        </p:nvSpPr>
        <p:spPr>
          <a:xfrm>
            <a:off x="3699510" y="6226810"/>
            <a:ext cx="4064000" cy="368300"/>
          </a:xfrm>
          <a:prstGeom prst="rect">
            <a:avLst/>
          </a:prstGeom>
          <a:noFill/>
        </p:spPr>
        <p:txBody>
          <a:bodyPr wrap="square" rtlCol="0">
            <a:spAutoFit/>
          </a:bodyPr>
          <a:p>
            <a:r>
              <a:rPr lang="en-US" altLang="en-GB"/>
              <a:t>               React Js code sample</a:t>
            </a:r>
            <a:endParaRPr lang="en-US" alt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sp>
        <p:nvSpPr>
          <p:cNvPr id="3" name="Content Placeholder 2"/>
          <p:cNvSpPr>
            <a:spLocks noGrp="1"/>
          </p:cNvSpPr>
          <p:nvPr>
            <p:ph idx="1"/>
          </p:nvPr>
        </p:nvSpPr>
        <p:spPr/>
        <p:txBody>
          <a:bodyPr>
            <a:normAutofit lnSpcReduction="10000"/>
          </a:bodyPr>
          <a:p>
            <a:r>
              <a:rPr lang="en-GB" altLang="en-US" sz="2200"/>
              <a:t>React Hooks are a set of functions introduced in React 16.8 that allow functional components to manage state, side effects, and other React features without writing class-based components. They were introduced to simplify and streamline state management and side effect handling in </a:t>
            </a:r>
            <a:r>
              <a:rPr lang="en-US" altLang="en-GB" sz="2200"/>
              <a:t>React Project.Some common React Hooks include:</a:t>
            </a:r>
            <a:endParaRPr lang="en-US" altLang="en-GB" sz="2200"/>
          </a:p>
          <a:p>
            <a:r>
              <a:rPr lang="en-US" altLang="en-GB" sz="2200" b="1"/>
              <a:t>i. useState:</a:t>
            </a:r>
            <a:r>
              <a:rPr lang="en-US" altLang="en-GB" sz="2200"/>
              <a:t> Allows functional components to manage local component state. It takes an initial state value and returns the current state and a function to update it.</a:t>
            </a:r>
            <a:endParaRPr lang="en-US" altLang="en-GB" sz="2200"/>
          </a:p>
          <a:p>
            <a:r>
              <a:rPr lang="en-US" altLang="en-GB" sz="2200" b="1"/>
              <a:t>ii. useEffect: </a:t>
            </a:r>
            <a:r>
              <a:rPr lang="en-US" altLang="en-GB" sz="2200"/>
              <a:t>Enables functional components to perform side effects such as data fetching, DOM manipulation, and subscriptions.</a:t>
            </a:r>
            <a:endParaRPr lang="en-US" altLang="en-GB" sz="2200"/>
          </a:p>
          <a:p>
            <a:r>
              <a:rPr lang="en-US" altLang="en-GB" sz="2200" b="1"/>
              <a:t>iii. useContext:</a:t>
            </a:r>
            <a:r>
              <a:rPr lang="en-US" altLang="en-GB" sz="2200"/>
              <a:t> Facilitates the consumption of context in functional components, providing access to shared data and functionality across the component tree.</a:t>
            </a:r>
            <a:endParaRPr lang="en-US" altLang="en-GB" sz="2200"/>
          </a:p>
          <a:p>
            <a:r>
              <a:rPr lang="en-US" altLang="en-GB" sz="2200" b="1"/>
              <a:t>iv. useRef: </a:t>
            </a:r>
            <a:r>
              <a:rPr lang="en-US" altLang="en-GB" sz="2200"/>
              <a:t> is a utility functio that provides a way to create mutable references to DOM elements or values within a functional component. </a:t>
            </a:r>
            <a:endParaRPr lang="en-US" altLang="en-GB"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pic>
        <p:nvPicPr>
          <p:cNvPr id="6" name="Content Placeholder 5" descr="Screenshot 2023-10-23 125005"/>
          <p:cNvPicPr>
            <a:picLocks noChangeAspect="1"/>
          </p:cNvPicPr>
          <p:nvPr>
            <p:ph idx="1"/>
          </p:nvPr>
        </p:nvPicPr>
        <p:blipFill>
          <a:blip r:embed="rId1"/>
          <a:stretch>
            <a:fillRect/>
          </a:stretch>
        </p:blipFill>
        <p:spPr>
          <a:xfrm>
            <a:off x="2799080" y="1720215"/>
            <a:ext cx="5894705" cy="4079240"/>
          </a:xfrm>
          <a:prstGeom prst="rect">
            <a:avLst/>
          </a:prstGeom>
        </p:spPr>
      </p:pic>
      <p:sp>
        <p:nvSpPr>
          <p:cNvPr id="7" name="Text Box 6"/>
          <p:cNvSpPr txBox="1"/>
          <p:nvPr/>
        </p:nvSpPr>
        <p:spPr>
          <a:xfrm>
            <a:off x="1382395" y="6163945"/>
            <a:ext cx="9739630" cy="368300"/>
          </a:xfrm>
          <a:prstGeom prst="rect">
            <a:avLst/>
          </a:prstGeom>
          <a:noFill/>
        </p:spPr>
        <p:txBody>
          <a:bodyPr wrap="square" rtlCol="0">
            <a:spAutoFit/>
          </a:bodyPr>
          <a:p>
            <a:r>
              <a:rPr lang="en-US" altLang="en-GB"/>
              <a:t>              A typical example of usage of react hooks is controlling dashboard content</a:t>
            </a:r>
            <a:endParaRPr lang="en-US" alt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sp>
        <p:nvSpPr>
          <p:cNvPr id="3" name="Content Placeholder 2"/>
          <p:cNvSpPr>
            <a:spLocks noGrp="1"/>
          </p:cNvSpPr>
          <p:nvPr>
            <p:ph idx="1"/>
          </p:nvPr>
        </p:nvSpPr>
        <p:spPr/>
        <p:txBody>
          <a:bodyPr/>
          <a:p>
            <a:r>
              <a:rPr lang="en-GB" altLang="en-US"/>
              <a:t>Typescript was integrated into the React.js and Next.js development process. I acquired a strong understanding of Typescript static typing system, enabling me to write safer and more maintainable code by declaring  data types. Typescript benefits in terms of code documentation and error prevention were evident in the projects I worked on</a:t>
            </a:r>
            <a:endParaRPr lang="en-GB" altLang="en-US"/>
          </a:p>
          <a:p>
            <a:endParaRPr lang="en-GB"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pic>
        <p:nvPicPr>
          <p:cNvPr id="4" name="Content Placeholder 3" descr="evogym3"/>
          <p:cNvPicPr>
            <a:picLocks noChangeAspect="1"/>
          </p:cNvPicPr>
          <p:nvPr>
            <p:ph idx="1"/>
          </p:nvPr>
        </p:nvPicPr>
        <p:blipFill>
          <a:blip r:embed="rId1"/>
          <a:stretch>
            <a:fillRect/>
          </a:stretch>
        </p:blipFill>
        <p:spPr>
          <a:xfrm>
            <a:off x="2901950" y="2708910"/>
            <a:ext cx="5965825" cy="3693795"/>
          </a:xfrm>
          <a:prstGeom prst="rect">
            <a:avLst/>
          </a:prstGeom>
        </p:spPr>
      </p:pic>
      <p:sp>
        <p:nvSpPr>
          <p:cNvPr id="5" name="Text Box 4"/>
          <p:cNvSpPr txBox="1"/>
          <p:nvPr/>
        </p:nvSpPr>
        <p:spPr>
          <a:xfrm>
            <a:off x="838200" y="1691005"/>
            <a:ext cx="10516235" cy="737870"/>
          </a:xfrm>
          <a:prstGeom prst="rect">
            <a:avLst/>
          </a:prstGeom>
          <a:noFill/>
        </p:spPr>
        <p:txBody>
          <a:bodyPr wrap="square" rtlCol="0">
            <a:noAutofit/>
          </a:bodyPr>
          <a:p>
            <a:r>
              <a:rPr lang="en-GB" altLang="en-US" sz="2200">
                <a:solidFill>
                  <a:schemeClr val="tx1">
                    <a:lumMod val="85000"/>
                    <a:lumOff val="15000"/>
                  </a:schemeClr>
                </a:solidFill>
              </a:rPr>
              <a:t>Evogym: This is an online gym access website that allows users and interested visitors to signup and check available facilities. The project is built on Typescript, Next.js and Tailwind css. </a:t>
            </a:r>
            <a:endParaRPr lang="en-GB" altLang="en-US" sz="2200">
              <a:solidFill>
                <a:schemeClr val="tx1">
                  <a:lumMod val="85000"/>
                  <a:lumOff val="1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sp>
        <p:nvSpPr>
          <p:cNvPr id="7" name="Text Box 6"/>
          <p:cNvSpPr txBox="1"/>
          <p:nvPr/>
        </p:nvSpPr>
        <p:spPr>
          <a:xfrm>
            <a:off x="997585" y="1513840"/>
            <a:ext cx="9065260" cy="1324610"/>
          </a:xfrm>
          <a:prstGeom prst="rect">
            <a:avLst/>
          </a:prstGeom>
          <a:noFill/>
        </p:spPr>
        <p:txBody>
          <a:bodyPr wrap="square" rtlCol="0">
            <a:noAutofit/>
          </a:bodyPr>
          <a:p>
            <a:endParaRPr lang="en-GB" altLang="en-US" sz="2200"/>
          </a:p>
        </p:txBody>
      </p:sp>
      <p:sp>
        <p:nvSpPr>
          <p:cNvPr id="3" name="Content Placeholder 2"/>
          <p:cNvSpPr/>
          <p:nvPr>
            <p:ph idx="1"/>
          </p:nvPr>
        </p:nvSpPr>
        <p:spPr/>
        <p:txBody>
          <a:bodyPr/>
          <a:p>
            <a:r>
              <a:rPr lang="en-GB" altLang="en-US">
                <a:sym typeface="+mn-ea"/>
              </a:rPr>
              <a:t>Tradecore: An ecommerce website built with react js and firebase back-end.  The platform is to basically serve as an online marketplace for students and lecturers on Obafemi Awolowo University(O.A.U) campus.</a:t>
            </a:r>
            <a:endParaRPr lang="en-GB" altLang="en-US"/>
          </a:p>
          <a:p>
            <a:endParaRPr lang="en-US" alt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 </a:t>
            </a:r>
            <a:endParaRPr lang="en-US" altLang="en-GB"/>
          </a:p>
        </p:txBody>
      </p:sp>
      <p:pic>
        <p:nvPicPr>
          <p:cNvPr id="6" name="Content Placeholder 5" descr="screencapture-localhost-3000-2023-10-23-12_50_43 (1)"/>
          <p:cNvPicPr>
            <a:picLocks noChangeAspect="1"/>
          </p:cNvPicPr>
          <p:nvPr>
            <p:ph idx="1"/>
          </p:nvPr>
        </p:nvPicPr>
        <p:blipFill>
          <a:blip r:embed="rId1"/>
          <a:stretch>
            <a:fillRect/>
          </a:stretch>
        </p:blipFill>
        <p:spPr>
          <a:xfrm>
            <a:off x="2867660" y="258445"/>
            <a:ext cx="5426710" cy="62928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pic>
        <p:nvPicPr>
          <p:cNvPr id="6" name="Content Placeholder 5" descr="Screenshot 2023-10-23 125005"/>
          <p:cNvPicPr>
            <a:picLocks noChangeAspect="1"/>
          </p:cNvPicPr>
          <p:nvPr>
            <p:ph idx="1"/>
          </p:nvPr>
        </p:nvPicPr>
        <p:blipFill>
          <a:blip r:embed="rId1"/>
          <a:stretch>
            <a:fillRect/>
          </a:stretch>
        </p:blipFill>
        <p:spPr>
          <a:xfrm>
            <a:off x="2950845" y="1825625"/>
            <a:ext cx="6289040" cy="43516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sp>
        <p:nvSpPr>
          <p:cNvPr id="3" name="Content Placeholder 2"/>
          <p:cNvSpPr>
            <a:spLocks noGrp="1"/>
          </p:cNvSpPr>
          <p:nvPr>
            <p:ph idx="1"/>
          </p:nvPr>
        </p:nvSpPr>
        <p:spPr>
          <a:xfrm>
            <a:off x="838200" y="1359535"/>
            <a:ext cx="10515600" cy="4817745"/>
          </a:xfrm>
        </p:spPr>
        <p:txBody>
          <a:bodyPr/>
          <a:p>
            <a:r>
              <a:rPr lang="en-GB" altLang="en-US"/>
              <a:t>CoinSearch: Built using Reactjs and CoinGecko API. The platform gets latest price of cryptocurrencies available to users and also provide indepth analysis about existing trades histories, volume and  cost.</a:t>
            </a:r>
            <a:endParaRPr lang="en-GB" altLang="en-US"/>
          </a:p>
          <a:p>
            <a:endParaRPr lang="en-GB" altLang="en-US"/>
          </a:p>
        </p:txBody>
      </p:sp>
      <p:pic>
        <p:nvPicPr>
          <p:cNvPr id="4" name="Picture 3" descr="coinsearch1"/>
          <p:cNvPicPr>
            <a:picLocks noChangeAspect="1"/>
          </p:cNvPicPr>
          <p:nvPr/>
        </p:nvPicPr>
        <p:blipFill>
          <a:blip r:embed="rId1"/>
          <a:stretch>
            <a:fillRect/>
          </a:stretch>
        </p:blipFill>
        <p:spPr>
          <a:xfrm>
            <a:off x="2667635" y="2571115"/>
            <a:ext cx="6856730" cy="40538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rPr>
              <a:t>Table of Content</a:t>
            </a:r>
            <a:endParaRPr lang="en-US" altLang="en-GB" b="1">
              <a:solidFill>
                <a:schemeClr val="accent1">
                  <a:lumMod val="50000"/>
                </a:schemeClr>
              </a:solidFill>
            </a:endParaRPr>
          </a:p>
        </p:txBody>
      </p:sp>
      <p:sp>
        <p:nvSpPr>
          <p:cNvPr id="3" name="Content Placeholder 2"/>
          <p:cNvSpPr>
            <a:spLocks noGrp="1"/>
          </p:cNvSpPr>
          <p:nvPr>
            <p:ph idx="1"/>
          </p:nvPr>
        </p:nvSpPr>
        <p:spPr/>
        <p:txBody>
          <a:bodyPr/>
          <a:p>
            <a:r>
              <a:rPr lang="en-US" altLang="en-GB">
                <a:solidFill>
                  <a:schemeClr val="tx1">
                    <a:lumMod val="85000"/>
                    <a:lumOff val="15000"/>
                  </a:schemeClr>
                </a:solidFill>
              </a:rPr>
              <a:t>1. Introduction </a:t>
            </a:r>
            <a:endParaRPr lang="en-US" altLang="en-GB">
              <a:solidFill>
                <a:schemeClr val="tx1">
                  <a:lumMod val="85000"/>
                  <a:lumOff val="15000"/>
                </a:schemeClr>
              </a:solidFill>
            </a:endParaRPr>
          </a:p>
          <a:p>
            <a:r>
              <a:rPr lang="en-US" altLang="en-GB">
                <a:solidFill>
                  <a:schemeClr val="tx1">
                    <a:lumMod val="85000"/>
                    <a:lumOff val="15000"/>
                  </a:schemeClr>
                </a:solidFill>
              </a:rPr>
              <a:t>2. Workdone</a:t>
            </a:r>
            <a:endParaRPr lang="en-US" altLang="en-GB">
              <a:solidFill>
                <a:schemeClr val="tx1">
                  <a:lumMod val="85000"/>
                  <a:lumOff val="15000"/>
                </a:schemeClr>
              </a:solidFill>
            </a:endParaRPr>
          </a:p>
          <a:p>
            <a:pPr marL="0" indent="0">
              <a:buNone/>
            </a:pPr>
            <a:r>
              <a:rPr lang="en-US" altLang="en-GB">
                <a:solidFill>
                  <a:schemeClr val="tx1">
                    <a:lumMod val="85000"/>
                    <a:lumOff val="15000"/>
                  </a:schemeClr>
                </a:solidFill>
              </a:rPr>
              <a:t>      i. Software Engineering with Reactjs, Nextjs &amp; Typescript</a:t>
            </a:r>
            <a:endParaRPr lang="en-US" altLang="en-GB">
              <a:solidFill>
                <a:schemeClr val="tx1">
                  <a:lumMod val="85000"/>
                  <a:lumOff val="15000"/>
                </a:schemeClr>
              </a:solidFill>
            </a:endParaRPr>
          </a:p>
          <a:p>
            <a:pPr marL="0" indent="0">
              <a:buNone/>
            </a:pPr>
            <a:r>
              <a:rPr lang="en-US" altLang="en-GB">
                <a:solidFill>
                  <a:schemeClr val="tx1">
                    <a:lumMod val="85000"/>
                    <a:lumOff val="15000"/>
                  </a:schemeClr>
                </a:solidFill>
              </a:rPr>
              <a:t>      ii. Networking Basics</a:t>
            </a:r>
            <a:endParaRPr lang="en-US" altLang="en-GB">
              <a:solidFill>
                <a:schemeClr val="tx1">
                  <a:lumMod val="85000"/>
                  <a:lumOff val="15000"/>
                </a:schemeClr>
              </a:solidFill>
            </a:endParaRPr>
          </a:p>
          <a:p>
            <a:pPr marL="0" indent="0">
              <a:buNone/>
            </a:pPr>
            <a:r>
              <a:rPr lang="en-US" altLang="en-GB">
                <a:solidFill>
                  <a:schemeClr val="tx1">
                    <a:lumMod val="85000"/>
                    <a:lumOff val="15000"/>
                  </a:schemeClr>
                </a:solidFill>
              </a:rPr>
              <a:t>      iii. Hardware Development</a:t>
            </a:r>
            <a:endParaRPr lang="en-US" altLang="en-GB">
              <a:solidFill>
                <a:schemeClr val="tx1">
                  <a:lumMod val="85000"/>
                  <a:lumOff val="15000"/>
                </a:schemeClr>
              </a:solidFill>
            </a:endParaRPr>
          </a:p>
          <a:p>
            <a:pPr>
              <a:buFont typeface="Arial" panose="020B0604020202020204" pitchFamily="34" charset="0"/>
              <a:buChar char="•"/>
            </a:pPr>
            <a:r>
              <a:rPr lang="en-US" altLang="en-GB">
                <a:solidFill>
                  <a:schemeClr val="tx1">
                    <a:lumMod val="85000"/>
                    <a:lumOff val="15000"/>
                  </a:schemeClr>
                </a:solidFill>
              </a:rPr>
              <a:t>3 Conclusion</a:t>
            </a:r>
            <a:endParaRPr lang="en-US" altLang="en-GB">
              <a:solidFill>
                <a:schemeClr val="tx1">
                  <a:lumMod val="85000"/>
                  <a:lumOff val="15000"/>
                </a:schemeClr>
              </a:solidFill>
            </a:endParaRPr>
          </a:p>
          <a:p>
            <a:pPr marL="0" indent="0">
              <a:buNone/>
            </a:pPr>
            <a:endParaRPr lang="en-US" altLang="en-GB">
              <a:solidFill>
                <a:schemeClr val="tx1">
                  <a:lumMod val="85000"/>
                  <a:lumOff val="1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pic>
        <p:nvPicPr>
          <p:cNvPr id="4" name="Content Placeholder 3" descr="coinsearch2"/>
          <p:cNvPicPr>
            <a:picLocks noChangeAspect="1"/>
          </p:cNvPicPr>
          <p:nvPr>
            <p:ph idx="1"/>
          </p:nvPr>
        </p:nvPicPr>
        <p:blipFill>
          <a:blip r:embed="rId1"/>
          <a:stretch>
            <a:fillRect/>
          </a:stretch>
        </p:blipFill>
        <p:spPr>
          <a:xfrm>
            <a:off x="2540000" y="1825625"/>
            <a:ext cx="7111365" cy="435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Workdone-Networking Essentials</a:t>
            </a:r>
            <a:endParaRPr lang="en-GB" altLang="en-US"/>
          </a:p>
        </p:txBody>
      </p:sp>
      <p:sp>
        <p:nvSpPr>
          <p:cNvPr id="3" name="Content Placeholder 2"/>
          <p:cNvSpPr>
            <a:spLocks noGrp="1"/>
          </p:cNvSpPr>
          <p:nvPr>
            <p:ph idx="1"/>
          </p:nvPr>
        </p:nvSpPr>
        <p:spPr/>
        <p:txBody>
          <a:bodyPr>
            <a:normAutofit fontScale="70000"/>
          </a:bodyPr>
          <a:p>
            <a:r>
              <a:rPr lang="en-GB" altLang="en-US"/>
              <a:t>During my industrial training period, I had the privilege of participating in an intensive Cisco networking course. This course provided me with a comprehensive understanding of networking technologies and equipped me with valuable skills in configuring, managing, and troubleshooting Cisco networking equipment. The practical experience and knowledge gained during this training have been instrumental in my professional development.</a:t>
            </a:r>
            <a:endParaRPr lang="en-GB" altLang="en-US"/>
          </a:p>
          <a:p>
            <a:r>
              <a:rPr lang="en-GB" altLang="en-US"/>
              <a:t>The Cisco networking course began with a solid foundation in the fundamentals of networking. I gained a deep understanding of networking concepts, including OSI model layers, TCP/IP protocols, subnetting, and routing. This knowledge served as the cornerstone for more advanced Cisco-specific topics.</a:t>
            </a:r>
            <a:endParaRPr lang="en-GB" altLang="en-US"/>
          </a:p>
          <a:p>
            <a:r>
              <a:rPr lang="en-GB" altLang="en-US"/>
              <a:t>Network security is of paramount importance in today's digital landscape. I received extensive training in Cisco security technologies, including the configuration of firewalls, VPNs (Virtual Private Networks), and intrusion prevention systems (IPS). Understanding Cisco's security solutions was crucial for safeguarding network infrastructure.</a:t>
            </a:r>
            <a:endParaRPr lang="en-GB"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Workdone-Networking Essentials</a:t>
            </a:r>
            <a:endParaRPr lang="en-GB" altLang="en-US"/>
          </a:p>
        </p:txBody>
      </p:sp>
      <p:sp>
        <p:nvSpPr>
          <p:cNvPr id="3" name="Content Placeholder 2"/>
          <p:cNvSpPr>
            <a:spLocks noGrp="1"/>
          </p:cNvSpPr>
          <p:nvPr>
            <p:ph idx="1"/>
          </p:nvPr>
        </p:nvSpPr>
        <p:spPr>
          <a:xfrm>
            <a:off x="838200" y="1525270"/>
            <a:ext cx="10515600" cy="4652010"/>
          </a:xfrm>
        </p:spPr>
        <p:txBody>
          <a:bodyPr/>
          <a:p>
            <a:pPr marL="0" indent="0">
              <a:buNone/>
            </a:pPr>
            <a:r>
              <a:rPr lang="en-US" altLang="en-GB"/>
              <a:t>some basic concepts learnt include</a:t>
            </a:r>
            <a:endParaRPr lang="en-US" altLang="en-GB"/>
          </a:p>
          <a:p>
            <a:r>
              <a:rPr lang="en-US" altLang="en-GB" sz="2000"/>
              <a:t>Network: A network is a collection of interconnected devices (such as computers, servers, and routers) that can communicate with each other. Networks can be local (LAN), wide-area (WAN), or global (Internet).</a:t>
            </a:r>
            <a:endParaRPr lang="en-US" altLang="en-GB" sz="2000"/>
          </a:p>
          <a:p>
            <a:r>
              <a:rPr lang="en-US" altLang="en-GB" sz="2000"/>
              <a:t>Node: A node is a device or computer within a network. Nodes can be endpoints for data transmission, routers that forward data, or switches that manage traffic within a network.</a:t>
            </a:r>
            <a:endParaRPr lang="en-US" altLang="en-GB" sz="2000"/>
          </a:p>
          <a:p>
            <a:r>
              <a:rPr lang="en-US" altLang="en-GB" sz="2000"/>
              <a:t>Router: A router is a networking device that connects different networks and forwards data packets between them. It operates at the network layer (Layer 3) of the OSI model.</a:t>
            </a:r>
            <a:endParaRPr lang="en-US" altLang="en-GB" sz="2000"/>
          </a:p>
          <a:p>
            <a:r>
              <a:rPr lang="en-US" altLang="en-GB" sz="2000"/>
              <a:t>IP Address: An IP address is a unique numerical label assigned to each device on a network, allowing data to be routed to the correct destination. IPv4 and IPv6 are two common versions of IP addresses.</a:t>
            </a:r>
            <a:endParaRPr lang="en-US" altLang="en-GB" sz="2000"/>
          </a:p>
          <a:p>
            <a:r>
              <a:rPr lang="en-US" altLang="en-GB" sz="2000"/>
              <a:t>Firewall: A firewall is a security device or software that controls and filters network traffic to protect a network from unauthorized access and threats.</a:t>
            </a:r>
            <a:endParaRPr lang="en-US" altLang="en-GB" sz="2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Workdone-Networking Essentials</a:t>
            </a:r>
            <a:endParaRPr lang="en-GB" altLang="en-US"/>
          </a:p>
        </p:txBody>
      </p:sp>
      <p:sp>
        <p:nvSpPr>
          <p:cNvPr id="3" name="Content Placeholder 2"/>
          <p:cNvSpPr>
            <a:spLocks noGrp="1"/>
          </p:cNvSpPr>
          <p:nvPr>
            <p:ph idx="1"/>
          </p:nvPr>
        </p:nvSpPr>
        <p:spPr>
          <a:xfrm>
            <a:off x="838200" y="1475105"/>
            <a:ext cx="10515600" cy="5003165"/>
          </a:xfrm>
        </p:spPr>
        <p:txBody>
          <a:bodyPr>
            <a:normAutofit fontScale="80000"/>
          </a:bodyPr>
          <a:p>
            <a:r>
              <a:rPr lang="en-GB" altLang="en-US"/>
              <a:t>LAN (Local Area Network): A LAN is a network that covers a small geographical area, typically within a single building or campus. It is often used for local resource sharing and internal communication.</a:t>
            </a:r>
            <a:endParaRPr lang="en-GB" altLang="en-US"/>
          </a:p>
          <a:p>
            <a:r>
              <a:rPr lang="en-GB" altLang="en-US"/>
              <a:t>WAN (Wide Area Network): A WAN is a network that covers a large geographical area, often connecting LANs in different locations. The Internet is a global example of a WAN.</a:t>
            </a:r>
            <a:endParaRPr lang="en-GB" altLang="en-US"/>
          </a:p>
          <a:p>
            <a:r>
              <a:rPr lang="en-GB" altLang="en-US"/>
              <a:t>DNS (Domain Name System): DNS is a system that translates human-readable domain names (e.g., www.example.com) into IP addresses, making it easier to locate resources on the Internet.</a:t>
            </a:r>
            <a:endParaRPr lang="en-GB" altLang="en-US"/>
          </a:p>
          <a:p>
            <a:r>
              <a:rPr lang="en-GB" altLang="en-US"/>
              <a:t>Client-Server Model: In this model, clients (devices) request services or resources from servers (devices) on a network. It's a common architecture in networking and web services.</a:t>
            </a:r>
            <a:endParaRPr lang="en-GB" altLang="en-US"/>
          </a:p>
          <a:p>
            <a:r>
              <a:rPr lang="en-GB" altLang="en-US"/>
              <a:t>Bandwidth: Bandwidth is the maximum data transfer rate of a network or network connection. It is typically measured in bits per second (bps).</a:t>
            </a:r>
            <a:endParaRPr lang="en-GB"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Workdone-Networking Essentials</a:t>
            </a:r>
            <a:endParaRPr lang="en-GB" altLang="en-US"/>
          </a:p>
        </p:txBody>
      </p:sp>
      <p:pic>
        <p:nvPicPr>
          <p:cNvPr id="4" name="Content Placeholder 3" descr="home-office-network-diagram"/>
          <p:cNvPicPr>
            <a:picLocks noChangeAspect="1"/>
          </p:cNvPicPr>
          <p:nvPr>
            <p:ph idx="1"/>
          </p:nvPr>
        </p:nvPicPr>
        <p:blipFill>
          <a:blip r:embed="rId1"/>
          <a:stretch>
            <a:fillRect/>
          </a:stretch>
        </p:blipFill>
        <p:spPr>
          <a:xfrm>
            <a:off x="2673985" y="2584450"/>
            <a:ext cx="5975350" cy="3521710"/>
          </a:xfrm>
          <a:prstGeom prst="rect">
            <a:avLst/>
          </a:prstGeom>
        </p:spPr>
      </p:pic>
      <p:sp>
        <p:nvSpPr>
          <p:cNvPr id="5" name="Text Box 4"/>
          <p:cNvSpPr txBox="1"/>
          <p:nvPr/>
        </p:nvSpPr>
        <p:spPr>
          <a:xfrm>
            <a:off x="1066165" y="1374140"/>
            <a:ext cx="10288270" cy="1352550"/>
          </a:xfrm>
          <a:prstGeom prst="rect">
            <a:avLst/>
          </a:prstGeom>
          <a:noFill/>
        </p:spPr>
        <p:txBody>
          <a:bodyPr wrap="square" rtlCol="0">
            <a:noAutofit/>
          </a:bodyPr>
          <a:p>
            <a:r>
              <a:rPr lang="en-GB" altLang="en-US" sz="2000"/>
              <a:t>A significant portion of the training involved hands-on labs and network simulations using Cisco Packet Tracer and other tools. I had the opportunity to configure and troubleshoot network devices, design network topologies, and simulate real-world networking scenarios. These practical exercises reinforced theoretical concepts and enhanced my troubleshooting skills.</a:t>
            </a:r>
            <a:endParaRPr lang="en-GB" altLang="en-US" sz="2000"/>
          </a:p>
        </p:txBody>
      </p:sp>
      <p:sp>
        <p:nvSpPr>
          <p:cNvPr id="6" name="Text Box 5"/>
          <p:cNvSpPr txBox="1"/>
          <p:nvPr/>
        </p:nvSpPr>
        <p:spPr>
          <a:xfrm>
            <a:off x="3338195" y="6252845"/>
            <a:ext cx="6269990" cy="368300"/>
          </a:xfrm>
          <a:prstGeom prst="rect">
            <a:avLst/>
          </a:prstGeom>
          <a:noFill/>
        </p:spPr>
        <p:txBody>
          <a:bodyPr wrap="square" rtlCol="0">
            <a:spAutoFit/>
          </a:bodyPr>
          <a:p>
            <a:r>
              <a:rPr lang="en-US" altLang="en-GB"/>
              <a:t>                                     Basic home network</a:t>
            </a:r>
            <a:endParaRPr lang="en-US" alt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GB" b="1">
                <a:solidFill>
                  <a:schemeClr val="accent1">
                    <a:lumMod val="50000"/>
                  </a:schemeClr>
                </a:solidFill>
                <a:sym typeface="+mn-ea"/>
              </a:rPr>
              <a:t>Workdone-Hardware Development with Arduino</a:t>
            </a:r>
            <a:endParaRPr lang="en-GB" altLang="en-US"/>
          </a:p>
        </p:txBody>
      </p:sp>
      <p:sp>
        <p:nvSpPr>
          <p:cNvPr id="3" name="Content Placeholder 2"/>
          <p:cNvSpPr>
            <a:spLocks noGrp="1"/>
          </p:cNvSpPr>
          <p:nvPr>
            <p:ph idx="1"/>
          </p:nvPr>
        </p:nvSpPr>
        <p:spPr>
          <a:xfrm>
            <a:off x="838200" y="1424305"/>
            <a:ext cx="10515600" cy="4752975"/>
          </a:xfrm>
        </p:spPr>
        <p:txBody>
          <a:bodyPr>
            <a:normAutofit fontScale="80000"/>
          </a:bodyPr>
          <a:p>
            <a:r>
              <a:rPr lang="en-GB" altLang="en-US"/>
              <a:t>Arduino is an open-source electronics platform that consists of both hardware and software components. It's designed to make it easy for people, particularly those without extensive electronics or programming experience, to create and experiment with interactive projects. some basic concepts associated with Arduino:</a:t>
            </a:r>
            <a:endParaRPr lang="en-GB" altLang="en-US"/>
          </a:p>
          <a:p>
            <a:r>
              <a:rPr lang="en-GB" altLang="en-US"/>
              <a:t>Microcontroller: Arduino boards are equipped with microcontrollers, such as the ATmega series, which execute code and control the behavior of the board. Program code is uploaded to the microcontroller.</a:t>
            </a:r>
            <a:endParaRPr lang="en-GB" altLang="en-US"/>
          </a:p>
          <a:p>
            <a:r>
              <a:rPr lang="en-GB" altLang="en-US"/>
              <a:t>Arduino IDE (Integrated Development Environment): The Arduino IDE is a software application used to write, compile, and upload code to the Arduino board. It uses a simplified C/C++ programming language to create programs, which are referred to as "sketches."</a:t>
            </a:r>
            <a:endParaRPr lang="en-GB" altLang="en-US"/>
          </a:p>
          <a:p>
            <a:r>
              <a:rPr lang="en-GB" altLang="en-US"/>
              <a:t>Arduino Board: The core of the Arduino platform is the Arduino board, which typically includes a microcontroller (the brain of the board), digital and analog input/output pins, and a USB interface for programming and communication with a computer.</a:t>
            </a:r>
            <a:endParaRPr lang="en-GB" altLang="en-US"/>
          </a:p>
          <a:p>
            <a:endParaRPr lang="en-GB"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GB" b="1">
                <a:solidFill>
                  <a:schemeClr val="accent1">
                    <a:lumMod val="50000"/>
                  </a:schemeClr>
                </a:solidFill>
                <a:sym typeface="+mn-ea"/>
              </a:rPr>
              <a:t>Workdone-Hardware Development with Arduino</a:t>
            </a:r>
            <a:endParaRPr lang="en-GB" altLang="en-US"/>
          </a:p>
        </p:txBody>
      </p:sp>
      <p:pic>
        <p:nvPicPr>
          <p:cNvPr id="4" name="Content Placeholder 3" descr="A-labeled-diagram-of-an-Arduino-Board-and-an-IDE-Software-The-program-code-written-for"/>
          <p:cNvPicPr>
            <a:picLocks noChangeAspect="1"/>
          </p:cNvPicPr>
          <p:nvPr>
            <p:ph idx="1"/>
          </p:nvPr>
        </p:nvPicPr>
        <p:blipFill>
          <a:blip r:embed="rId1"/>
          <a:stretch>
            <a:fillRect/>
          </a:stretch>
        </p:blipFill>
        <p:spPr>
          <a:xfrm>
            <a:off x="4255135" y="2795270"/>
            <a:ext cx="4241800" cy="3572510"/>
          </a:xfrm>
          <a:prstGeom prst="rect">
            <a:avLst/>
          </a:prstGeom>
        </p:spPr>
      </p:pic>
      <p:sp>
        <p:nvSpPr>
          <p:cNvPr id="5" name="Text Box 4"/>
          <p:cNvSpPr txBox="1"/>
          <p:nvPr/>
        </p:nvSpPr>
        <p:spPr>
          <a:xfrm>
            <a:off x="1049020" y="1406525"/>
            <a:ext cx="9861550" cy="1388745"/>
          </a:xfrm>
          <a:prstGeom prst="rect">
            <a:avLst/>
          </a:prstGeom>
          <a:noFill/>
        </p:spPr>
        <p:txBody>
          <a:bodyPr wrap="square" rtlCol="0">
            <a:noAutofit/>
          </a:bodyPr>
          <a:p>
            <a:r>
              <a:rPr lang="en-GB" altLang="en-US" sz="2000"/>
              <a:t>Arduino is a user-friendly platform that enables individuals to experiment with electronics and create interactive projects by writing code, connecting sensors and actuators, and using a wide variety of libraries and shields. It's an ideal choice for learning about microcontrollers, embedded systems, and physical computing.</a:t>
            </a:r>
            <a:endParaRPr lang="en-GB" alt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ltLang="en-GB" b="1">
                <a:solidFill>
                  <a:schemeClr val="accent1">
                    <a:lumMod val="50000"/>
                  </a:schemeClr>
                </a:solidFill>
                <a:sym typeface="+mn-ea"/>
              </a:rPr>
              <a:t>Workdone-Hardware Development with Arduino</a:t>
            </a:r>
            <a:endParaRPr lang="en-GB" altLang="en-US"/>
          </a:p>
        </p:txBody>
      </p:sp>
      <p:sp>
        <p:nvSpPr>
          <p:cNvPr id="3" name="Content Placeholder 2"/>
          <p:cNvSpPr>
            <a:spLocks noGrp="1"/>
          </p:cNvSpPr>
          <p:nvPr>
            <p:ph idx="1"/>
          </p:nvPr>
        </p:nvSpPr>
        <p:spPr>
          <a:xfrm>
            <a:off x="838200" y="1558290"/>
            <a:ext cx="10515600" cy="4618990"/>
          </a:xfrm>
        </p:spPr>
        <p:txBody>
          <a:bodyPr/>
          <a:p>
            <a:r>
              <a:rPr lang="en-US" altLang="en-GB"/>
              <a:t>I worked on a Health monitoring system with my fellow colleagues doing training at the software studio laboratory. We were able to create a device that measures heart rate and also temperature.</a:t>
            </a:r>
            <a:endParaRPr lang="en-US" altLang="en-GB"/>
          </a:p>
          <a:p>
            <a:endParaRPr lang="en-US" altLang="en-GB"/>
          </a:p>
        </p:txBody>
      </p:sp>
      <p:pic>
        <p:nvPicPr>
          <p:cNvPr id="4" name="Picture 3" descr="20231021_111114"/>
          <p:cNvPicPr>
            <a:picLocks noChangeAspect="1"/>
          </p:cNvPicPr>
          <p:nvPr/>
        </p:nvPicPr>
        <p:blipFill>
          <a:blip r:embed="rId1"/>
          <a:stretch>
            <a:fillRect/>
          </a:stretch>
        </p:blipFill>
        <p:spPr>
          <a:xfrm rot="5400000">
            <a:off x="4674870" y="2138045"/>
            <a:ext cx="3145155" cy="46945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022090" y="242570"/>
            <a:ext cx="3317875" cy="1325880"/>
          </a:xfrm>
        </p:spPr>
        <p:txBody>
          <a:bodyPr>
            <a:normAutofit/>
          </a:bodyPr>
          <a:p>
            <a:r>
              <a:rPr lang="en-US" altLang="en-GB" b="1">
                <a:solidFill>
                  <a:schemeClr val="accent1">
                    <a:lumMod val="50000"/>
                  </a:schemeClr>
                </a:solidFill>
                <a:sym typeface="+mn-ea"/>
              </a:rPr>
              <a:t>Conclusion</a:t>
            </a:r>
            <a:endParaRPr lang="en-GB" altLang="en-US"/>
          </a:p>
        </p:txBody>
      </p:sp>
      <p:sp>
        <p:nvSpPr>
          <p:cNvPr id="3" name="Content Placeholder 2"/>
          <p:cNvSpPr>
            <a:spLocks noGrp="1"/>
          </p:cNvSpPr>
          <p:nvPr>
            <p:ph idx="1"/>
          </p:nvPr>
        </p:nvSpPr>
        <p:spPr>
          <a:xfrm>
            <a:off x="4254500" y="1334135"/>
            <a:ext cx="7099300" cy="4843145"/>
          </a:xfrm>
        </p:spPr>
        <p:txBody>
          <a:bodyPr>
            <a:normAutofit fontScale="60000"/>
          </a:bodyPr>
          <a:p>
            <a:r>
              <a:rPr lang="en-GB" altLang="en-US"/>
              <a:t>The impact of the program on my personal and professional development has been profound. It has not only enhanced my technical competence but also boosted my confidence in navigating my future career path. I now feel better equipped to face the challenges of the real working world, thanks to the comprehensive training experience and the knowledge I've gained.</a:t>
            </a:r>
            <a:endParaRPr lang="en-GB" altLang="en-US"/>
          </a:p>
          <a:p>
            <a:r>
              <a:rPr lang="en-GB" altLang="en-US"/>
              <a:t>During my time at the Software Studio Laboratory at Obafemi Awolowo University, I had the opportunity to delve into various aspects of software development, networking, and hardware development. Specifically, I immersed myself in React JS and Next JS, acquiring practical knowledge that I put into action by creating a project related to these technologies.</a:t>
            </a:r>
            <a:endParaRPr lang="en-GB" altLang="en-US"/>
          </a:p>
          <a:p>
            <a:r>
              <a:rPr lang="en-GB" altLang="en-US"/>
              <a:t>As I reflect on my training journey, I can confidently say that the industrial training program successfully accomplished its primary objectives. One of the program's key goals was to prepare students for the demands of the professional world, and it undoubtedly achieved this. By exposing us to real-world scenarios and fostering interactions with professionals, the program has effectively bridged the gap between academic learning and practical application.</a:t>
            </a:r>
            <a:endParaRPr lang="en-GB" altLang="en-US"/>
          </a:p>
        </p:txBody>
      </p:sp>
      <p:sp>
        <p:nvSpPr>
          <p:cNvPr id="4" name="Text Box 3"/>
          <p:cNvSpPr txBox="1"/>
          <p:nvPr/>
        </p:nvSpPr>
        <p:spPr>
          <a:xfrm>
            <a:off x="3488690" y="1089025"/>
            <a:ext cx="4064000" cy="368300"/>
          </a:xfrm>
          <a:prstGeom prst="rect">
            <a:avLst/>
          </a:prstGeom>
          <a:noFill/>
        </p:spPr>
        <p:txBody>
          <a:bodyPr wrap="square" rtlCol="0">
            <a:spAutoFit/>
          </a:bodyPr>
          <a:p>
            <a:endParaRPr lang="en-GB" altLang="en-US"/>
          </a:p>
        </p:txBody>
      </p:sp>
      <p:pic>
        <p:nvPicPr>
          <p:cNvPr id="5" name="Picture 4" descr="IMG_2873"/>
          <p:cNvPicPr>
            <a:picLocks noChangeAspect="1"/>
          </p:cNvPicPr>
          <p:nvPr/>
        </p:nvPicPr>
        <p:blipFill>
          <a:blip r:embed="rId1"/>
          <a:stretch>
            <a:fillRect/>
          </a:stretch>
        </p:blipFill>
        <p:spPr>
          <a:xfrm flipH="1">
            <a:off x="429895" y="2178685"/>
            <a:ext cx="3726180" cy="27946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160395" y="5854700"/>
            <a:ext cx="10515600" cy="1325563"/>
          </a:xfrm>
        </p:spPr>
        <p:txBody>
          <a:bodyPr/>
          <a:p>
            <a:r>
              <a:rPr lang="en-US" altLang="en-GB"/>
              <a:t>   </a:t>
            </a:r>
            <a:endParaRPr lang="en-US" altLang="en-GB"/>
          </a:p>
        </p:txBody>
      </p:sp>
      <p:sp>
        <p:nvSpPr>
          <p:cNvPr id="3" name="Content Placeholder 2"/>
          <p:cNvSpPr>
            <a:spLocks noGrp="1"/>
          </p:cNvSpPr>
          <p:nvPr>
            <p:ph idx="1"/>
          </p:nvPr>
        </p:nvSpPr>
        <p:spPr>
          <a:xfrm>
            <a:off x="838200" y="2359660"/>
            <a:ext cx="10515600" cy="3817620"/>
          </a:xfrm>
        </p:spPr>
        <p:txBody>
          <a:bodyPr/>
          <a:p>
            <a:pPr marL="0" indent="0" algn="ctr">
              <a:buNone/>
            </a:pPr>
            <a:r>
              <a:rPr lang="en-US" sz="8000" b="1">
                <a:solidFill>
                  <a:schemeClr val="accent1">
                    <a:lumMod val="50000"/>
                  </a:schemeClr>
                </a:solidFill>
                <a:sym typeface="+mn-ea"/>
              </a:rPr>
              <a:t>Thank You For </a:t>
            </a:r>
            <a:endParaRPr lang="en-US" sz="8000" b="1">
              <a:solidFill>
                <a:schemeClr val="accent1">
                  <a:lumMod val="50000"/>
                </a:schemeClr>
              </a:solidFill>
              <a:sym typeface="+mn-ea"/>
            </a:endParaRPr>
          </a:p>
          <a:p>
            <a:pPr marL="0" indent="0" algn="ctr">
              <a:buNone/>
            </a:pPr>
            <a:r>
              <a:rPr lang="en-US" sz="8000" b="1">
                <a:solidFill>
                  <a:schemeClr val="accent1">
                    <a:lumMod val="50000"/>
                  </a:schemeClr>
                </a:solidFill>
                <a:sym typeface="+mn-ea"/>
              </a:rPr>
              <a:t>  Listening</a:t>
            </a:r>
            <a:endParaRPr lang="en-US" sz="8000" b="1">
              <a:solidFill>
                <a:schemeClr val="accent1">
                  <a:lumMod val="50000"/>
                </a:schemeClr>
              </a:solidFill>
              <a:sym typeface="+mn-ea"/>
            </a:endParaRPr>
          </a:p>
          <a:p>
            <a:pPr algn="ctr"/>
            <a:endParaRPr lang="en-US" sz="8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492625" y="365125"/>
            <a:ext cx="3206750" cy="1325880"/>
          </a:xfrm>
        </p:spPr>
        <p:txBody>
          <a:bodyPr/>
          <a:p>
            <a:r>
              <a:rPr lang="en-US" altLang="en-GB" b="1">
                <a:solidFill>
                  <a:schemeClr val="accent1">
                    <a:lumMod val="50000"/>
                  </a:schemeClr>
                </a:solidFill>
              </a:rPr>
              <a:t>Introduction</a:t>
            </a:r>
            <a:endParaRPr lang="en-US" altLang="en-GB" b="1">
              <a:solidFill>
                <a:schemeClr val="accent1">
                  <a:lumMod val="50000"/>
                </a:schemeClr>
              </a:solidFill>
            </a:endParaRPr>
          </a:p>
        </p:txBody>
      </p:sp>
      <p:sp>
        <p:nvSpPr>
          <p:cNvPr id="3" name="Content Placeholder 2"/>
          <p:cNvSpPr>
            <a:spLocks noGrp="1"/>
          </p:cNvSpPr>
          <p:nvPr>
            <p:ph idx="1"/>
          </p:nvPr>
        </p:nvSpPr>
        <p:spPr>
          <a:xfrm>
            <a:off x="5276215" y="1691005"/>
            <a:ext cx="6369685" cy="4351655"/>
          </a:xfrm>
        </p:spPr>
        <p:txBody>
          <a:bodyPr>
            <a:normAutofit fontScale="70000"/>
          </a:bodyPr>
          <a:p>
            <a:pPr marL="0" indent="0">
              <a:buNone/>
            </a:pPr>
            <a:r>
              <a:rPr lang="en-GB" altLang="en-US">
                <a:solidFill>
                  <a:schemeClr val="tx1">
                    <a:lumMod val="85000"/>
                    <a:lumOff val="15000"/>
                  </a:schemeClr>
                </a:solidFill>
              </a:rPr>
              <a:t>The Students Industrial Work Experience Scheme (SIWES) is an expertise securing preparing program intended to uncover and get ready understudies of colleges and other tertiary establishments for the Mechanical Work circumstance they are probably going to meet after schoo</a:t>
            </a:r>
            <a:r>
              <a:rPr lang="en-US" altLang="en-GB">
                <a:solidFill>
                  <a:schemeClr val="tx1">
                    <a:lumMod val="85000"/>
                    <a:lumOff val="15000"/>
                  </a:schemeClr>
                </a:solidFill>
              </a:rPr>
              <a:t>l</a:t>
            </a:r>
            <a:endParaRPr lang="en-US" altLang="en-GB">
              <a:solidFill>
                <a:schemeClr val="tx1">
                  <a:lumMod val="85000"/>
                  <a:lumOff val="15000"/>
                </a:schemeClr>
              </a:solidFill>
            </a:endParaRPr>
          </a:p>
          <a:p>
            <a:pPr marL="0" indent="0">
              <a:buNone/>
            </a:pPr>
            <a:endParaRPr lang="en-US" altLang="en-GB">
              <a:solidFill>
                <a:schemeClr val="tx1">
                  <a:lumMod val="85000"/>
                  <a:lumOff val="15000"/>
                </a:schemeClr>
              </a:solidFill>
            </a:endParaRPr>
          </a:p>
          <a:p>
            <a:pPr marL="0" indent="0">
              <a:buNone/>
            </a:pPr>
            <a:r>
              <a:rPr lang="en-US" altLang="en-GB">
                <a:solidFill>
                  <a:schemeClr val="tx1">
                    <a:lumMod val="85000"/>
                    <a:lumOff val="15000"/>
                  </a:schemeClr>
                </a:solidFill>
              </a:rPr>
              <a:t>To pave way for undergraduates in the Nigerian institutions  to gain modern skills experience and knowledge during their course of study,furnish undergraduates with a chance to apply their hypothetical information in a genuine work circumstance accordingly overcoming any issues among hypothesis and practice.</a:t>
            </a:r>
            <a:endParaRPr lang="en-US" altLang="en-GB">
              <a:solidFill>
                <a:schemeClr val="tx1">
                  <a:lumMod val="85000"/>
                  <a:lumOff val="15000"/>
                </a:schemeClr>
              </a:solidFill>
            </a:endParaRPr>
          </a:p>
          <a:p>
            <a:pPr marL="0" indent="0">
              <a:buNone/>
            </a:pPr>
            <a:endParaRPr lang="en-US" altLang="en-GB"/>
          </a:p>
          <a:p>
            <a:pPr marL="0" indent="0">
              <a:buNone/>
            </a:pPr>
            <a:endParaRPr lang="en-US" altLang="en-GB"/>
          </a:p>
        </p:txBody>
      </p:sp>
      <p:pic>
        <p:nvPicPr>
          <p:cNvPr id="4" name="Picture 3" descr="SIWES"/>
          <p:cNvPicPr>
            <a:picLocks noChangeAspect="1"/>
          </p:cNvPicPr>
          <p:nvPr/>
        </p:nvPicPr>
        <p:blipFill>
          <a:blip r:embed="rId1"/>
          <a:stretch>
            <a:fillRect/>
          </a:stretch>
        </p:blipFill>
        <p:spPr>
          <a:xfrm>
            <a:off x="0" y="2115185"/>
            <a:ext cx="5140960" cy="299656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rPr>
              <a:t>Introduction(Organisation Brief)</a:t>
            </a:r>
            <a:endParaRPr lang="en-US" altLang="en-GB" b="1">
              <a:solidFill>
                <a:schemeClr val="accent1">
                  <a:lumMod val="50000"/>
                </a:schemeClr>
              </a:solidFill>
            </a:endParaRPr>
          </a:p>
        </p:txBody>
      </p:sp>
      <p:sp>
        <p:nvSpPr>
          <p:cNvPr id="3" name="Content Placeholder 2"/>
          <p:cNvSpPr>
            <a:spLocks noGrp="1"/>
          </p:cNvSpPr>
          <p:nvPr>
            <p:ph idx="1"/>
          </p:nvPr>
        </p:nvSpPr>
        <p:spPr/>
        <p:txBody>
          <a:bodyPr/>
          <a:p>
            <a:r>
              <a:rPr lang="en-US" altLang="en-GB">
                <a:solidFill>
                  <a:schemeClr val="tx1">
                    <a:lumMod val="85000"/>
                    <a:lumOff val="15000"/>
                  </a:schemeClr>
                </a:solidFill>
              </a:rPr>
              <a:t>Software studio laboratory is a section of the African Centre for Excellence Software Engineering, Obafemi Awolowo University Ile-Ife. The Centre's primary objective is to establish a widely recognized and respected framework in the region.</a:t>
            </a:r>
            <a:endParaRPr lang="en-US" altLang="en-GB">
              <a:solidFill>
                <a:schemeClr val="tx1">
                  <a:lumMod val="85000"/>
                  <a:lumOff val="15000"/>
                </a:schemeClr>
              </a:solidFill>
            </a:endParaRPr>
          </a:p>
          <a:p>
            <a:r>
              <a:rPr lang="en-US" altLang="en-GB">
                <a:solidFill>
                  <a:schemeClr val="tx1">
                    <a:lumMod val="85000"/>
                    <a:lumOff val="15000"/>
                  </a:schemeClr>
                </a:solidFill>
              </a:rPr>
              <a:t>The aim of the software studio laboratory is to build national capacities through post graduates training, post doctoral research, short term trainings, conferences and workshop in software engineering, software development applications, networking and development of the internet.</a:t>
            </a:r>
            <a:endParaRPr lang="en-US" altLang="en-GB">
              <a:solidFill>
                <a:schemeClr val="tx1">
                  <a:lumMod val="85000"/>
                  <a:lumOff val="15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Introduction(Organisation Brief)</a:t>
            </a:r>
            <a:endParaRPr lang="en-US" altLang="en-GB"/>
          </a:p>
        </p:txBody>
      </p:sp>
      <p:sp>
        <p:nvSpPr>
          <p:cNvPr id="3" name="Content Placeholder 2"/>
          <p:cNvSpPr>
            <a:spLocks noGrp="1"/>
          </p:cNvSpPr>
          <p:nvPr>
            <p:ph idx="1"/>
          </p:nvPr>
        </p:nvSpPr>
        <p:spPr/>
        <p:txBody>
          <a:bodyPr/>
          <a:p>
            <a:r>
              <a:rPr lang="en-GB" altLang="en-US">
                <a:solidFill>
                  <a:schemeClr val="tx1">
                    <a:lumMod val="85000"/>
                    <a:lumOff val="15000"/>
                  </a:schemeClr>
                </a:solidFill>
              </a:rPr>
              <a:t> It also provides a nurturing space for skill development and knowledge exchange, leading to the creation of software solutions that address a wide range of market needs, both domestically and globally.</a:t>
            </a:r>
            <a:endParaRPr lang="en-GB" altLang="en-US">
              <a:solidFill>
                <a:schemeClr val="tx1">
                  <a:lumMod val="85000"/>
                  <a:lumOff val="15000"/>
                </a:schemeClr>
              </a:solidFill>
            </a:endParaRPr>
          </a:p>
          <a:p>
            <a:r>
              <a:rPr lang="en-GB" altLang="en-US">
                <a:solidFill>
                  <a:schemeClr val="tx1">
                    <a:lumMod val="85000"/>
                    <a:lumOff val="15000"/>
                  </a:schemeClr>
                </a:solidFill>
              </a:rPr>
              <a:t>Software Studio Laboratory has a tech hub that has a collection of I.T networking experts  that collaborate and patiently teach from their knowledge and experience. Also the experts trained at the centre as software developers have been able to produce two major innovations: the “‘Akowe” and the “Kedu” software.</a:t>
            </a:r>
            <a:endParaRPr lang="en-GB" altLang="en-US">
              <a:solidFill>
                <a:schemeClr val="tx1">
                  <a:lumMod val="85000"/>
                  <a:lumOff val="1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rPr>
              <a:t>Workdone-Reactjs, Nextjs and Typescript</a:t>
            </a:r>
            <a:endParaRPr lang="en-US" altLang="en-GB" b="1">
              <a:solidFill>
                <a:schemeClr val="accent1">
                  <a:lumMod val="50000"/>
                </a:schemeClr>
              </a:solidFill>
            </a:endParaRPr>
          </a:p>
        </p:txBody>
      </p:sp>
      <p:sp>
        <p:nvSpPr>
          <p:cNvPr id="3" name="Content Placeholder 2"/>
          <p:cNvSpPr>
            <a:spLocks noGrp="1"/>
          </p:cNvSpPr>
          <p:nvPr>
            <p:ph idx="1"/>
          </p:nvPr>
        </p:nvSpPr>
        <p:spPr/>
        <p:txBody>
          <a:bodyPr/>
          <a:p>
            <a:r>
              <a:rPr lang="en-GB" altLang="en-US"/>
              <a:t>React.js often referred to as React, is an open-source Javascript library developed by Facebook. It is used for building User  interfaces (UIs) for web and mobile applications. React follows a component-based architecture , where UIs are broken down into reusable and self-contained components.</a:t>
            </a:r>
            <a:endParaRPr lang="en-GB" altLang="en-US"/>
          </a:p>
        </p:txBody>
      </p:sp>
      <p:pic>
        <p:nvPicPr>
          <p:cNvPr id="4" name="Picture 3" descr="pngwing.com (1)"/>
          <p:cNvPicPr>
            <a:picLocks noChangeAspect="1"/>
          </p:cNvPicPr>
          <p:nvPr/>
        </p:nvPicPr>
        <p:blipFill>
          <a:blip r:embed="rId1"/>
          <a:stretch>
            <a:fillRect/>
          </a:stretch>
        </p:blipFill>
        <p:spPr>
          <a:xfrm>
            <a:off x="4918710" y="3779520"/>
            <a:ext cx="2612390" cy="26123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pic>
        <p:nvPicPr>
          <p:cNvPr id="4" name="Content Placeholder 3" descr="compiling"/>
          <p:cNvPicPr>
            <a:picLocks noChangeAspect="1"/>
          </p:cNvPicPr>
          <p:nvPr>
            <p:ph idx="1"/>
          </p:nvPr>
        </p:nvPicPr>
        <p:blipFill>
          <a:blip r:embed="rId1"/>
          <a:stretch>
            <a:fillRect/>
          </a:stretch>
        </p:blipFill>
        <p:spPr>
          <a:xfrm>
            <a:off x="1760220" y="1691005"/>
            <a:ext cx="8671560" cy="4105910"/>
          </a:xfrm>
          <a:prstGeom prst="rect">
            <a:avLst/>
          </a:prstGeom>
        </p:spPr>
      </p:pic>
      <p:sp>
        <p:nvSpPr>
          <p:cNvPr id="5" name="Text Box 4"/>
          <p:cNvSpPr txBox="1"/>
          <p:nvPr/>
        </p:nvSpPr>
        <p:spPr>
          <a:xfrm>
            <a:off x="3634740" y="5937250"/>
            <a:ext cx="4064000" cy="368300"/>
          </a:xfrm>
          <a:prstGeom prst="rect">
            <a:avLst/>
          </a:prstGeom>
          <a:noFill/>
        </p:spPr>
        <p:txBody>
          <a:bodyPr wrap="square" rtlCol="0">
            <a:spAutoFit/>
          </a:bodyPr>
          <a:p>
            <a:r>
              <a:rPr lang="en-US" altLang="en-GB"/>
              <a:t>              A compiled Reactjs code</a:t>
            </a:r>
            <a:endParaRPr lang="en-US" alt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sp>
        <p:nvSpPr>
          <p:cNvPr id="3" name="Content Placeholder 2"/>
          <p:cNvSpPr>
            <a:spLocks noGrp="1"/>
          </p:cNvSpPr>
          <p:nvPr>
            <p:ph idx="1"/>
          </p:nvPr>
        </p:nvSpPr>
        <p:spPr/>
        <p:txBody>
          <a:bodyPr/>
          <a:p>
            <a:r>
              <a:rPr lang="en-GB" altLang="en-US"/>
              <a:t> </a:t>
            </a:r>
            <a:r>
              <a:rPr lang="en-GB" altLang="en-US">
                <a:solidFill>
                  <a:schemeClr val="tx1">
                    <a:lumMod val="85000"/>
                    <a:lumOff val="15000"/>
                  </a:schemeClr>
                </a:solidFill>
              </a:rPr>
              <a:t>Developers can create a dynamic and interactive web applications by managing the state and rendering of these components efficiently. React is known for its virtual DOM( Document Object Model), which optimises the updating of the UI for better performance.</a:t>
            </a:r>
            <a:endParaRPr lang="en-GB" altLang="en-US">
              <a:solidFill>
                <a:schemeClr val="tx1">
                  <a:lumMod val="85000"/>
                  <a:lumOff val="15000"/>
                </a:schemeClr>
              </a:solidFill>
            </a:endParaRPr>
          </a:p>
          <a:p>
            <a:r>
              <a:rPr lang="en-GB" altLang="en-US">
                <a:solidFill>
                  <a:schemeClr val="tx1">
                    <a:lumMod val="85000"/>
                    <a:lumOff val="15000"/>
                  </a:schemeClr>
                </a:solidFill>
              </a:rPr>
              <a:t>Next.js on the other hand, is an open-source React framework developed by vercel. It is used for building server-rendered React applications. Next.js adds features like server-side rendering(SSR) , automatic code splitting, and routing for React applications, making it well suited for projects that require improved performances, SEO optimization and a simplified development experience</a:t>
            </a:r>
            <a:endParaRPr lang="en-GB" altLang="en-US">
              <a:solidFill>
                <a:schemeClr val="tx1">
                  <a:lumMod val="85000"/>
                  <a:lumOff val="1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b="1">
                <a:solidFill>
                  <a:schemeClr val="accent1">
                    <a:lumMod val="50000"/>
                  </a:schemeClr>
                </a:solidFill>
                <a:sym typeface="+mn-ea"/>
              </a:rPr>
              <a:t>Workdone-Reactjs, Nextjs and Typescript</a:t>
            </a:r>
            <a:endParaRPr lang="en-GB" altLang="en-US"/>
          </a:p>
        </p:txBody>
      </p:sp>
      <p:sp>
        <p:nvSpPr>
          <p:cNvPr id="3" name="Content Placeholder 2"/>
          <p:cNvSpPr>
            <a:spLocks noGrp="1"/>
          </p:cNvSpPr>
          <p:nvPr>
            <p:ph idx="1"/>
          </p:nvPr>
        </p:nvSpPr>
        <p:spPr/>
        <p:txBody>
          <a:bodyPr/>
          <a:p>
            <a:r>
              <a:rPr lang="en-GB" altLang="en-US"/>
              <a:t> One of the key aspects of my training was gaining a solid understanding of the Reactjs syntax. I learnt about the component-based architecture, JSX syntax, state management, and props. This foundational knowledge allowed me to start building dynamic user interfaces efficiently. As shown in the figure below , the JSX syntax is similar to writing html , css and Javascript on the same page in an efficient and functional manner. </a:t>
            </a:r>
            <a:endParaRPr lang="en-GB"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12190</Words>
  <Application>WPS Presentation</Application>
  <PresentationFormat>Widescreen</PresentationFormat>
  <Paragraphs>152</Paragraphs>
  <Slides>30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30</vt:i4>
      </vt:variant>
    </vt:vector>
  </HeadingPairs>
  <TitlesOfParts>
    <vt:vector size="38" baseType="lpstr">
      <vt:lpstr>Arial</vt:lpstr>
      <vt:lpstr>SimSun</vt:lpstr>
      <vt:lpstr>Wingdings</vt:lpstr>
      <vt:lpstr>Calibri Light</vt:lpstr>
      <vt:lpstr>Calibri</vt:lpstr>
      <vt:lpstr>Microsoft YaHei</vt:lpstr>
      <vt:lpstr>Arial Unicode MS</vt:lpstr>
      <vt:lpstr>Office Theme</vt:lpstr>
      <vt:lpstr>SIWES II DEFENCE Department of computer science and engineering</vt:lpstr>
      <vt:lpstr>Table of Content</vt:lpstr>
      <vt:lpstr>Introduction</vt:lpstr>
      <vt:lpstr>Introduction(Organisation Brief)</vt:lpstr>
      <vt:lpstr>Introduction(Organisation Brief)</vt:lpstr>
      <vt:lpstr>Workdone-Reactjs, Nextjs and Typescript</vt:lpstr>
      <vt:lpstr>Workdone-Reactjs, Nextjs and Typescript</vt:lpstr>
      <vt:lpstr>Workdone-Reactjs, Nextjs and Typescript</vt:lpstr>
      <vt:lpstr>Workdone-Reactjs, Nextjs and Typescript</vt:lpstr>
      <vt:lpstr> </vt:lpstr>
      <vt:lpstr>PowerPoint 演示文稿</vt:lpstr>
      <vt:lpstr>Workdone-Reactjs, Nextjs and Typescript</vt:lpstr>
      <vt:lpstr>Workdone-Reactjs, Nextjs and Typescript</vt:lpstr>
      <vt:lpstr>Workdone-Reactjs, Nextjs and Typescript</vt:lpstr>
      <vt:lpstr>Workdone-Reactjs, Nextjs and Typescript</vt:lpstr>
      <vt:lpstr>Workdone-Reactjs, Nextjs and Typescript</vt:lpstr>
      <vt:lpstr>PowerPoint 演示文稿</vt:lpstr>
      <vt:lpstr>Workdone-Reactjs, Nextjs and Typescript</vt:lpstr>
      <vt:lpstr>Workdone-Reactjs, Nextjs and Typescript</vt:lpstr>
      <vt:lpstr>Workdone-Reactjs, Nextjs and Typescript</vt:lpstr>
      <vt:lpstr>Workdone-Networking Essentials</vt:lpstr>
      <vt:lpstr>Workdone-Networking Essentials</vt:lpstr>
      <vt:lpstr>Workdone-Networking Essentials</vt:lpstr>
      <vt:lpstr>Workdone-Networking Essentials</vt:lpstr>
      <vt:lpstr>Workdone-Hardware Development with Arduino</vt:lpstr>
      <vt:lpstr>Workdone-Hardware Development with Arduino</vt:lpstr>
      <vt:lpstr>Workdone-Hardware Development with Arduino</vt:lpstr>
      <vt:lpstr>Conclusion</vt:lpstr>
      <vt:lpst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SIWES II DEFENCE Department of computer science and engineering</dc:title>
  <dc:creator/>
  <cp:lastModifiedBy>Olaniran Olarotimi Ademola</cp:lastModifiedBy>
  <cp:revision>11</cp:revision>
  <dcterms:created xsi:type="dcterms:W3CDTF">2023-10-22T09:51:00Z</dcterms:created>
  <dcterms:modified xsi:type="dcterms:W3CDTF">2023-11-12T11:32:45Z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0DC1693CE5EE4AF7A8A02A63621F8865_11</vt:lpwstr>
  </property>
  <property fmtid="{D5CDD505-2E9C-101B-9397-08002B2CF9AE}" pid="3" name="KSOProductBuildVer">
    <vt:lpwstr>2057-12.2.0.13266</vt:lpwstr>
  </property>
</Properties>
</file>